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98" r:id="rId1"/>
  </p:sldMasterIdLst>
  <p:notesMasterIdLst>
    <p:notesMasterId r:id="rId13"/>
  </p:notesMasterIdLst>
  <p:sldIdLst>
    <p:sldId id="256" r:id="rId2"/>
    <p:sldId id="269" r:id="rId3"/>
    <p:sldId id="261" r:id="rId4"/>
    <p:sldId id="263" r:id="rId5"/>
    <p:sldId id="271" r:id="rId6"/>
    <p:sldId id="272" r:id="rId7"/>
    <p:sldId id="270" r:id="rId8"/>
    <p:sldId id="273" r:id="rId9"/>
    <p:sldId id="274" r:id="rId10"/>
    <p:sldId id="275" r:id="rId11"/>
    <p:sldId id="27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776"/>
    <p:restoredTop sz="94761"/>
  </p:normalViewPr>
  <p:slideViewPr>
    <p:cSldViewPr snapToGrid="0" snapToObjects="1">
      <p:cViewPr>
        <p:scale>
          <a:sx n="90" d="100"/>
          <a:sy n="90" d="100"/>
        </p:scale>
        <p:origin x="24" y="5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AD64-AA08-C542-B10C-5E565355BE9D}" type="datetimeFigureOut">
              <a:rPr lang="en-US" smtClean="0"/>
              <a:t>5/24/17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CFA813-DD95-1F4B-B9E1-F0C3A90F3E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3682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CFA813-DD95-1F4B-B9E1-F0C3A90F3E8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8075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7A408-7B6F-B44D-BB9A-30DEE5644A94}" type="datetimeFigureOut">
              <a:rPr lang="en-US" smtClean="0"/>
              <a:t>5/24/17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9C7C3-877E-6749-BAF1-3116BA8BBAA6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7A408-7B6F-B44D-BB9A-30DEE5644A94}" type="datetimeFigureOut">
              <a:rPr lang="en-US" smtClean="0"/>
              <a:t>5/24/17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9C7C3-877E-6749-BAF1-3116BA8BBAA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7A408-7B6F-B44D-BB9A-30DEE5644A94}" type="datetimeFigureOut">
              <a:rPr lang="en-US" smtClean="0"/>
              <a:t>5/24/17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9C7C3-877E-6749-BAF1-3116BA8BBAA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7A408-7B6F-B44D-BB9A-30DEE5644A94}" type="datetimeFigureOut">
              <a:rPr lang="en-US" smtClean="0"/>
              <a:t>5/24/17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9C7C3-877E-6749-BAF1-3116BA8BBAA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7A408-7B6F-B44D-BB9A-30DEE5644A94}" type="datetimeFigureOut">
              <a:rPr lang="en-US" smtClean="0"/>
              <a:t>5/24/17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9C7C3-877E-6749-BAF1-3116BA8BBAA6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7A408-7B6F-B44D-BB9A-30DEE5644A94}" type="datetimeFigureOut">
              <a:rPr lang="en-US" smtClean="0"/>
              <a:t>5/24/17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9C7C3-877E-6749-BAF1-3116BA8BBAA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7A408-7B6F-B44D-BB9A-30DEE5644A94}" type="datetimeFigureOut">
              <a:rPr lang="en-US" smtClean="0"/>
              <a:t>5/24/17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9C7C3-877E-6749-BAF1-3116BA8BBAA6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7A408-7B6F-B44D-BB9A-30DEE5644A94}" type="datetimeFigureOut">
              <a:rPr lang="en-US" smtClean="0"/>
              <a:t>5/24/17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9C7C3-877E-6749-BAF1-3116BA8BBAA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7A408-7B6F-B44D-BB9A-30DEE5644A94}" type="datetimeFigureOut">
              <a:rPr lang="en-US" smtClean="0"/>
              <a:t>5/24/17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9C7C3-877E-6749-BAF1-3116BA8BBAA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7A408-7B6F-B44D-BB9A-30DEE5644A94}" type="datetimeFigureOut">
              <a:rPr lang="en-US" smtClean="0"/>
              <a:t>5/24/17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9C7C3-877E-6749-BAF1-3116BA8BBAA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55C7A408-7B6F-B44D-BB9A-30DEE5644A94}" type="datetimeFigureOut">
              <a:rPr lang="en-US" smtClean="0"/>
              <a:t>5/24/17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9C7C3-877E-6749-BAF1-3116BA8BBAA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55C7A408-7B6F-B44D-BB9A-30DEE5644A94}" type="datetimeFigureOut">
              <a:rPr lang="en-US" smtClean="0"/>
              <a:t>5/24/17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7899C7C3-877E-6749-BAF1-3116BA8BBA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972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9" r:id="rId1"/>
    <p:sldLayoutId id="2147483800" r:id="rId2"/>
    <p:sldLayoutId id="2147483801" r:id="rId3"/>
    <p:sldLayoutId id="2147483802" r:id="rId4"/>
    <p:sldLayoutId id="2147483803" r:id="rId5"/>
    <p:sldLayoutId id="2147483804" r:id="rId6"/>
    <p:sldLayoutId id="2147483805" r:id="rId7"/>
    <p:sldLayoutId id="2147483806" r:id="rId8"/>
    <p:sldLayoutId id="2147483807" r:id="rId9"/>
    <p:sldLayoutId id="2147483808" r:id="rId10"/>
    <p:sldLayoutId id="2147483809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7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tiff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20.png"/><Relationship Id="rId8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4998720" cy="2697480"/>
          </a:xfrm>
        </p:spPr>
        <p:txBody>
          <a:bodyPr>
            <a:noAutofit/>
          </a:bodyPr>
          <a:lstStyle/>
          <a:p>
            <a:pPr algn="l"/>
            <a:r>
              <a:rPr lang="en-US" sz="2800" dirty="0" smtClean="0"/>
              <a:t>Project Question: Do lobbyist dollars affect congressional legislation? </a:t>
            </a:r>
            <a:endParaRPr lang="en-US" sz="2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950115" y="0"/>
            <a:ext cx="2346157" cy="505326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Jennings Gamble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4125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1136" y="122476"/>
            <a:ext cx="7729728" cy="1188720"/>
          </a:xfrm>
        </p:spPr>
        <p:txBody>
          <a:bodyPr/>
          <a:lstStyle/>
          <a:p>
            <a:r>
              <a:rPr lang="en-US" dirty="0" smtClean="0"/>
              <a:t>Senate committee on the judiciary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50976"/>
            <a:ext cx="3901877" cy="244951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61291" y="3910037"/>
            <a:ext cx="27792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N = 4 senators</a:t>
            </a:r>
            <a:endParaRPr lang="en-US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9412706" y="3910037"/>
            <a:ext cx="27792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N = 20 senators</a:t>
            </a:r>
            <a:endParaRPr lang="en-US" sz="1400" dirty="0"/>
          </a:p>
        </p:txBody>
      </p:sp>
      <p:sp>
        <p:nvSpPr>
          <p:cNvPr id="8" name="TextBox 7"/>
          <p:cNvSpPr txBox="1"/>
          <p:nvPr/>
        </p:nvSpPr>
        <p:spPr>
          <a:xfrm>
            <a:off x="4795766" y="3910037"/>
            <a:ext cx="27792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N = 10 senators</a:t>
            </a:r>
            <a:endParaRPr lang="en-US" sz="14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8402" y="1466384"/>
            <a:ext cx="3713747" cy="243410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8675" y="1466384"/>
            <a:ext cx="3743325" cy="243246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75737" y="4659312"/>
            <a:ext cx="2489200" cy="3683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75737" y="5291310"/>
            <a:ext cx="1473200" cy="3556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4227363"/>
            <a:ext cx="3838173" cy="2570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65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40962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Five Stages of Project Question Writing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638044"/>
            <a:ext cx="12192000" cy="4219956"/>
          </a:xfrm>
        </p:spPr>
        <p:txBody>
          <a:bodyPr>
            <a:normAutofit/>
          </a:bodyPr>
          <a:lstStyle/>
          <a:p>
            <a:r>
              <a:rPr lang="en-US" sz="2600" dirty="0" smtClean="0"/>
              <a:t>Optimism: How much do lobby dollars affect legislation? What are the trends across industries? </a:t>
            </a:r>
          </a:p>
          <a:p>
            <a:r>
              <a:rPr lang="en-US" sz="2600" dirty="0" smtClean="0"/>
              <a:t>Less Optimism: How much do lobby dollars affect legislation in one industry?  </a:t>
            </a:r>
          </a:p>
          <a:p>
            <a:r>
              <a:rPr lang="en-US" sz="2600" dirty="0" smtClean="0"/>
              <a:t>Less Still: How much do lobby dollars affect legislation in one industry in one committee? </a:t>
            </a:r>
          </a:p>
          <a:p>
            <a:r>
              <a:rPr lang="is-IS" sz="2600" dirty="0" smtClean="0"/>
              <a:t>… : How much do lobby dollars affect legislation for a single congressperson? </a:t>
            </a:r>
            <a:endParaRPr lang="en-US" sz="2600" dirty="0" smtClean="0"/>
          </a:p>
          <a:p>
            <a:r>
              <a:rPr lang="en-US" sz="2600" dirty="0" smtClean="0"/>
              <a:t>Please just compile 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2094035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118937"/>
          </a:xfrm>
        </p:spPr>
        <p:txBody>
          <a:bodyPr/>
          <a:lstStyle/>
          <a:p>
            <a:pPr algn="ctr"/>
            <a:r>
              <a:rPr lang="en-US" dirty="0" smtClean="0"/>
              <a:t>Data Sources – </a:t>
            </a:r>
            <a:r>
              <a:rPr lang="en-US" dirty="0" err="1" smtClean="0"/>
              <a:t>GovTrack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0516" y="1578313"/>
            <a:ext cx="3404709" cy="170998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78312"/>
            <a:ext cx="3222306" cy="527968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69400" y="1368535"/>
            <a:ext cx="2540000" cy="2540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8125" y="3608237"/>
            <a:ext cx="2197100" cy="303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16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Initial Methodology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807617" y="2316894"/>
            <a:ext cx="2369470" cy="116733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i="1" dirty="0" err="1" smtClean="0"/>
              <a:t>BioGuide</a:t>
            </a:r>
            <a:endParaRPr lang="en-US" i="1" dirty="0" smtClean="0"/>
          </a:p>
          <a:p>
            <a:pPr marL="285750" indent="-285750" algn="ctr">
              <a:buFont typeface="Arial" charset="0"/>
              <a:buChar char="•"/>
            </a:pPr>
            <a:r>
              <a:rPr lang="en-US" dirty="0" smtClean="0"/>
              <a:t>Senator Name</a:t>
            </a:r>
          </a:p>
          <a:p>
            <a:pPr marL="285750" indent="-285750" algn="ctr">
              <a:buFont typeface="Arial" charset="0"/>
              <a:buChar char="•"/>
            </a:pPr>
            <a:r>
              <a:rPr lang="en-US" dirty="0" err="1" smtClean="0"/>
              <a:t>GovTrack</a:t>
            </a:r>
            <a:r>
              <a:rPr lang="en-US" dirty="0" smtClean="0"/>
              <a:t> ID</a:t>
            </a:r>
          </a:p>
          <a:p>
            <a:pPr marL="285750" indent="-285750" algn="ctr">
              <a:buFont typeface="Arial" charset="0"/>
              <a:buChar char="•"/>
            </a:pPr>
            <a:r>
              <a:rPr lang="en-US" dirty="0" smtClean="0"/>
              <a:t>Work History</a:t>
            </a:r>
          </a:p>
        </p:txBody>
      </p:sp>
      <p:sp>
        <p:nvSpPr>
          <p:cNvPr id="5" name="Rectangle 4"/>
          <p:cNvSpPr/>
          <p:nvPr/>
        </p:nvSpPr>
        <p:spPr>
          <a:xfrm>
            <a:off x="780185" y="3072048"/>
            <a:ext cx="2789698" cy="190324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i="1" dirty="0" err="1" smtClean="0"/>
              <a:t>GovTrack</a:t>
            </a:r>
            <a:endParaRPr lang="en-US" i="1" dirty="0" smtClean="0"/>
          </a:p>
          <a:p>
            <a:pPr marL="285750" indent="-285750" algn="ctr">
              <a:buFont typeface="Arial" charset="0"/>
              <a:buChar char="•"/>
            </a:pPr>
            <a:r>
              <a:rPr lang="en-US" dirty="0" smtClean="0"/>
              <a:t>Senator Name</a:t>
            </a:r>
          </a:p>
          <a:p>
            <a:pPr marL="285750" indent="-285750" algn="ctr">
              <a:buFont typeface="Arial" charset="0"/>
              <a:buChar char="•"/>
            </a:pPr>
            <a:r>
              <a:rPr lang="en-US" dirty="0" err="1" smtClean="0"/>
              <a:t>GovTrackID</a:t>
            </a:r>
            <a:endParaRPr lang="en-US" dirty="0" smtClean="0"/>
          </a:p>
          <a:p>
            <a:pPr marL="285750" indent="-285750" algn="ctr">
              <a:buFont typeface="Arial" charset="0"/>
              <a:buChar char="•"/>
            </a:pPr>
            <a:r>
              <a:rPr lang="en-US" dirty="0" err="1" smtClean="0"/>
              <a:t>BioGuideID</a:t>
            </a:r>
            <a:endParaRPr lang="en-US" dirty="0" smtClean="0"/>
          </a:p>
          <a:p>
            <a:pPr marL="285750" indent="-285750" algn="ctr">
              <a:buFont typeface="Arial" charset="0"/>
              <a:buChar char="•"/>
            </a:pPr>
            <a:r>
              <a:rPr lang="en-US" dirty="0" smtClean="0"/>
              <a:t>USID (Open Secrets ID)</a:t>
            </a:r>
          </a:p>
          <a:p>
            <a:pPr marL="285750" indent="-285750" algn="ctr">
              <a:buFont typeface="Arial" charset="0"/>
              <a:buChar char="•"/>
            </a:pPr>
            <a:r>
              <a:rPr lang="en-US" dirty="0" smtClean="0"/>
              <a:t>PVSID (</a:t>
            </a:r>
            <a:r>
              <a:rPr lang="en-US" dirty="0" err="1" smtClean="0"/>
              <a:t>VoteSmart</a:t>
            </a:r>
            <a:r>
              <a:rPr lang="en-US" dirty="0" smtClean="0"/>
              <a:t> ID)</a:t>
            </a:r>
          </a:p>
        </p:txBody>
      </p:sp>
      <p:sp>
        <p:nvSpPr>
          <p:cNvPr id="8" name="Rectangle 7"/>
          <p:cNvSpPr/>
          <p:nvPr/>
        </p:nvSpPr>
        <p:spPr>
          <a:xfrm>
            <a:off x="4807617" y="4560399"/>
            <a:ext cx="2369470" cy="87346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i="1" dirty="0" err="1" smtClean="0"/>
              <a:t>VoteSmart</a:t>
            </a:r>
            <a:endParaRPr lang="en-US" i="1" dirty="0" smtClean="0"/>
          </a:p>
          <a:p>
            <a:pPr marL="285750" indent="-285750" algn="ctr">
              <a:buFont typeface="Arial" charset="0"/>
              <a:buChar char="•"/>
            </a:pPr>
            <a:r>
              <a:rPr lang="en-US" dirty="0" smtClean="0"/>
              <a:t>Voting Record</a:t>
            </a:r>
          </a:p>
        </p:txBody>
      </p:sp>
      <p:sp>
        <p:nvSpPr>
          <p:cNvPr id="9" name="Rectangle 8"/>
          <p:cNvSpPr/>
          <p:nvPr/>
        </p:nvSpPr>
        <p:spPr>
          <a:xfrm>
            <a:off x="4807617" y="5533856"/>
            <a:ext cx="2369470" cy="11460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i="1" dirty="0" err="1" smtClean="0"/>
              <a:t>OpenSecrets</a:t>
            </a:r>
            <a:endParaRPr lang="en-US" i="1" dirty="0" smtClean="0"/>
          </a:p>
          <a:p>
            <a:pPr marL="285750" indent="-285750" algn="ctr">
              <a:buFont typeface="Arial" charset="0"/>
              <a:buChar char="•"/>
            </a:pPr>
            <a:r>
              <a:rPr lang="en-US" dirty="0" smtClean="0"/>
              <a:t>Contributions by Industry</a:t>
            </a:r>
          </a:p>
        </p:txBody>
      </p:sp>
      <p:cxnSp>
        <p:nvCxnSpPr>
          <p:cNvPr id="20" name="Straight Arrow Connector 19"/>
          <p:cNvCxnSpPr>
            <a:stCxn id="5" idx="3"/>
            <a:endCxn id="8" idx="1"/>
          </p:cNvCxnSpPr>
          <p:nvPr/>
        </p:nvCxnSpPr>
        <p:spPr>
          <a:xfrm>
            <a:off x="3569883" y="4023672"/>
            <a:ext cx="1237734" cy="9734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5" idx="3"/>
            <a:endCxn id="9" idx="1"/>
          </p:cNvCxnSpPr>
          <p:nvPr/>
        </p:nvCxnSpPr>
        <p:spPr>
          <a:xfrm>
            <a:off x="3569883" y="4023672"/>
            <a:ext cx="1237734" cy="20831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endCxn id="4" idx="1"/>
          </p:cNvCxnSpPr>
          <p:nvPr/>
        </p:nvCxnSpPr>
        <p:spPr>
          <a:xfrm flipV="1">
            <a:off x="3569883" y="2900561"/>
            <a:ext cx="1237734" cy="11231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8663337" y="3586942"/>
            <a:ext cx="2369470" cy="87346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Chart effectiveness of Lobbying dollars by industry</a:t>
            </a:r>
          </a:p>
        </p:txBody>
      </p:sp>
      <p:cxnSp>
        <p:nvCxnSpPr>
          <p:cNvPr id="37" name="Straight Arrow Connector 36"/>
          <p:cNvCxnSpPr>
            <a:stCxn id="4" idx="3"/>
            <a:endCxn id="35" idx="1"/>
          </p:cNvCxnSpPr>
          <p:nvPr/>
        </p:nvCxnSpPr>
        <p:spPr>
          <a:xfrm>
            <a:off x="7177087" y="2900561"/>
            <a:ext cx="1486250" cy="11231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8" idx="3"/>
            <a:endCxn id="35" idx="1"/>
          </p:cNvCxnSpPr>
          <p:nvPr/>
        </p:nvCxnSpPr>
        <p:spPr>
          <a:xfrm flipV="1">
            <a:off x="7177087" y="4023672"/>
            <a:ext cx="1486250" cy="9734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9" idx="3"/>
            <a:endCxn id="35" idx="1"/>
          </p:cNvCxnSpPr>
          <p:nvPr/>
        </p:nvCxnSpPr>
        <p:spPr>
          <a:xfrm flipV="1">
            <a:off x="7177087" y="4023672"/>
            <a:ext cx="1486250" cy="20831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/>
          <p:cNvSpPr/>
          <p:nvPr/>
        </p:nvSpPr>
        <p:spPr>
          <a:xfrm>
            <a:off x="4807617" y="3586942"/>
            <a:ext cx="2369470" cy="87346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i="1" dirty="0" err="1" smtClean="0"/>
              <a:t>GovTrack</a:t>
            </a:r>
            <a:endParaRPr lang="en-US" i="1" dirty="0" smtClean="0"/>
          </a:p>
          <a:p>
            <a:pPr marL="285750" indent="-285750" algn="ctr">
              <a:buFont typeface="Arial" charset="0"/>
              <a:buChar char="•"/>
            </a:pPr>
            <a:r>
              <a:rPr lang="en-US" dirty="0" smtClean="0"/>
              <a:t>Voting Record</a:t>
            </a:r>
          </a:p>
        </p:txBody>
      </p:sp>
      <p:cxnSp>
        <p:nvCxnSpPr>
          <p:cNvPr id="52" name="Straight Arrow Connector 51"/>
          <p:cNvCxnSpPr>
            <a:stCxn id="5" idx="3"/>
            <a:endCxn id="48" idx="1"/>
          </p:cNvCxnSpPr>
          <p:nvPr/>
        </p:nvCxnSpPr>
        <p:spPr>
          <a:xfrm>
            <a:off x="3569883" y="4023672"/>
            <a:ext cx="12377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48" idx="3"/>
            <a:endCxn id="35" idx="1"/>
          </p:cNvCxnSpPr>
          <p:nvPr/>
        </p:nvCxnSpPr>
        <p:spPr>
          <a:xfrm>
            <a:off x="7177087" y="4023672"/>
            <a:ext cx="14862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5686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1136" y="126492"/>
            <a:ext cx="7729728" cy="772668"/>
          </a:xfrm>
        </p:spPr>
        <p:txBody>
          <a:bodyPr/>
          <a:lstStyle/>
          <a:p>
            <a:pPr algn="ctr"/>
            <a:r>
              <a:rPr lang="en-US" dirty="0" smtClean="0"/>
              <a:t>Final Methodology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6320"/>
            <a:ext cx="12192000" cy="583692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322320" y="1219200"/>
            <a:ext cx="822960" cy="3931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353056" y="3535680"/>
            <a:ext cx="1609344" cy="228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442960" y="1022604"/>
            <a:ext cx="3749040" cy="161391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43712" y="4998720"/>
            <a:ext cx="749808" cy="1981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521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8" grpId="0" animBg="1"/>
      <p:bldP spid="1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16480" y="156972"/>
            <a:ext cx="7729728" cy="909828"/>
          </a:xfrm>
        </p:spPr>
        <p:txBody>
          <a:bodyPr/>
          <a:lstStyle/>
          <a:p>
            <a:r>
              <a:rPr lang="en-US" dirty="0" smtClean="0"/>
              <a:t>What did the data look like?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54252"/>
            <a:ext cx="4349145" cy="284861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349145" y="1709275"/>
            <a:ext cx="29565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Paul Ryan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1" y="4087622"/>
            <a:ext cx="4338624" cy="278016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349145" y="4290314"/>
            <a:ext cx="29565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Elizabeth Warren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2855" y="1250234"/>
            <a:ext cx="4349145" cy="282214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886295" y="2171877"/>
            <a:ext cx="29565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smtClean="0"/>
              <a:t>Mitch McConnell</a:t>
            </a:r>
            <a:endParaRPr lang="en-US" sz="1400" dirty="0" smtClean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42855" y="4072382"/>
            <a:ext cx="4349145" cy="275896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886295" y="4714857"/>
            <a:ext cx="29565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 smtClean="0"/>
              <a:t>Orrin Hatch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617720" y="6408751"/>
            <a:ext cx="29565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/>
              <a:t>*2016 Data</a:t>
            </a:r>
          </a:p>
        </p:txBody>
      </p:sp>
    </p:spTree>
    <p:extLst>
      <p:ext uri="{BB962C8B-B14F-4D97-AF65-F5344CB8AC3E}">
        <p14:creationId xmlns:p14="http://schemas.microsoft.com/office/powerpoint/2010/main" val="819852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84148" y="196858"/>
            <a:ext cx="7729728" cy="885182"/>
          </a:xfrm>
        </p:spPr>
        <p:txBody>
          <a:bodyPr/>
          <a:lstStyle/>
          <a:p>
            <a:r>
              <a:rPr lang="en-US" dirty="0" smtClean="0"/>
              <a:t>Paul </a:t>
            </a:r>
            <a:r>
              <a:rPr lang="en-US" dirty="0" err="1" smtClean="0"/>
              <a:t>ryan</a:t>
            </a:r>
            <a:r>
              <a:rPr lang="en-US" dirty="0" smtClean="0"/>
              <a:t> through the years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7505" y="1198802"/>
            <a:ext cx="4214495" cy="271764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478145" y="2053606"/>
            <a:ext cx="24993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 smtClean="0"/>
              <a:t>Paul Ryan 2014</a:t>
            </a:r>
            <a:endParaRPr lang="en-US" sz="1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161551"/>
            <a:ext cx="4221309" cy="269645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206240" y="4586715"/>
            <a:ext cx="24993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Paul Ryan 2016</a:t>
            </a:r>
            <a:endParaRPr lang="en-US" sz="1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198802"/>
            <a:ext cx="4206240" cy="271764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206240" y="1468831"/>
            <a:ext cx="24993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Paul Ryan 2012</a:t>
            </a:r>
          </a:p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943600" y="4161551"/>
            <a:ext cx="6248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Notice the difference in </a:t>
            </a:r>
            <a:r>
              <a:rPr lang="en-US" dirty="0" smtClean="0"/>
              <a:t>axis </a:t>
            </a:r>
            <a:r>
              <a:rPr lang="en-US" dirty="0" smtClean="0"/>
              <a:t>with the 2016 data! Elected as speaker of the house on Oct 29</a:t>
            </a:r>
            <a:r>
              <a:rPr lang="en-US" baseline="30000" dirty="0" smtClean="0"/>
              <a:t>th</a:t>
            </a:r>
            <a:r>
              <a:rPr lang="en-US" dirty="0" smtClean="0"/>
              <a:t> 2015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Lobbyist John David Hoppe named as his chief of staff. Used to lobby on behalf of Sheldon Adelson, who owns the Sands Corporation in Las Vegas. Fun Fact: he was the largest donor (of any party) to both the 2012 and 2016 </a:t>
            </a:r>
            <a:r>
              <a:rPr lang="en-US" dirty="0" err="1" smtClean="0"/>
              <a:t>presidental</a:t>
            </a:r>
            <a:r>
              <a:rPr lang="en-US" dirty="0" smtClean="0"/>
              <a:t> races.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834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1136" y="187452"/>
            <a:ext cx="7729728" cy="1188720"/>
          </a:xfrm>
        </p:spPr>
        <p:txBody>
          <a:bodyPr/>
          <a:lstStyle/>
          <a:p>
            <a:r>
              <a:rPr lang="en-US" dirty="0" smtClean="0"/>
              <a:t>Paul </a:t>
            </a:r>
            <a:r>
              <a:rPr lang="en-US" dirty="0" err="1" smtClean="0"/>
              <a:t>ryan</a:t>
            </a:r>
            <a:r>
              <a:rPr lang="en-US" dirty="0" smtClean="0"/>
              <a:t> through the years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53412"/>
            <a:ext cx="3919877" cy="295198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21080" y="5105400"/>
            <a:ext cx="28498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Paul Ryan 2012</a:t>
            </a:r>
            <a:endParaRPr lang="en-US" sz="1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9231" y="2150647"/>
            <a:ext cx="3822689" cy="295475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892040" y="5105400"/>
            <a:ext cx="28498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Paul Ryan 2014</a:t>
            </a:r>
            <a:endParaRPr lang="en-US" sz="1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1921" y="2150647"/>
            <a:ext cx="4450080" cy="295475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714083" y="5105400"/>
            <a:ext cx="28498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Paul Ryan 2016</a:t>
            </a:r>
          </a:p>
        </p:txBody>
      </p:sp>
    </p:spTree>
    <p:extLst>
      <p:ext uri="{BB962C8B-B14F-4D97-AF65-F5344CB8AC3E}">
        <p14:creationId xmlns:p14="http://schemas.microsoft.com/office/powerpoint/2010/main" val="1238891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1136" y="98415"/>
            <a:ext cx="7729728" cy="1188720"/>
          </a:xfrm>
        </p:spPr>
        <p:txBody>
          <a:bodyPr/>
          <a:lstStyle/>
          <a:p>
            <a:r>
              <a:rPr lang="en-US" dirty="0" smtClean="0"/>
              <a:t>Senate committee of the environment and public work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70224"/>
            <a:ext cx="4036595" cy="25072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82053" y="4199014"/>
            <a:ext cx="27792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N = 4 senators</a:t>
            </a:r>
            <a:endParaRPr lang="en-US" sz="1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6652" y="1471156"/>
            <a:ext cx="3948697" cy="250631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308432" y="4199014"/>
            <a:ext cx="27792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N = 21 senators</a:t>
            </a:r>
            <a:endParaRPr lang="en-US" sz="1400" dirty="0"/>
          </a:p>
        </p:txBody>
      </p:sp>
      <p:sp>
        <p:nvSpPr>
          <p:cNvPr id="8" name="TextBox 7"/>
          <p:cNvSpPr txBox="1"/>
          <p:nvPr/>
        </p:nvSpPr>
        <p:spPr>
          <a:xfrm>
            <a:off x="4973887" y="4199014"/>
            <a:ext cx="27792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N = 10 senators</a:t>
            </a:r>
            <a:endParaRPr lang="en-US" sz="14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05406" y="1470224"/>
            <a:ext cx="3886594" cy="250724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44142" y="4762145"/>
            <a:ext cx="2413000" cy="4318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44142" y="5291464"/>
            <a:ext cx="1270000" cy="381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4599465"/>
            <a:ext cx="4036596" cy="2239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645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Parcel</Template>
  <TotalTime>2965</TotalTime>
  <Words>289</Words>
  <Application>Microsoft Macintosh PowerPoint</Application>
  <PresentationFormat>Widescreen</PresentationFormat>
  <Paragraphs>54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Calibri</vt:lpstr>
      <vt:lpstr>Gill Sans MT</vt:lpstr>
      <vt:lpstr>Arial</vt:lpstr>
      <vt:lpstr>Parcel</vt:lpstr>
      <vt:lpstr>Project Question: Do lobbyist dollars affect congressional legislation? </vt:lpstr>
      <vt:lpstr>The Five Stages of Project Question Writing</vt:lpstr>
      <vt:lpstr>Data Sources – GovTrack</vt:lpstr>
      <vt:lpstr>Initial Methodology</vt:lpstr>
      <vt:lpstr>Final Methodology</vt:lpstr>
      <vt:lpstr>What did the data look like?</vt:lpstr>
      <vt:lpstr>Paul ryan through the years</vt:lpstr>
      <vt:lpstr>Paul ryan through the years</vt:lpstr>
      <vt:lpstr>Senate committee of the environment and public work</vt:lpstr>
      <vt:lpstr>Senate committee on the judiciary</vt:lpstr>
      <vt:lpstr>Questions?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Question: </dc:title>
  <dc:creator>Microsoft Office User</dc:creator>
  <cp:lastModifiedBy>Microsoft Office User</cp:lastModifiedBy>
  <cp:revision>75</cp:revision>
  <dcterms:created xsi:type="dcterms:W3CDTF">2017-04-26T21:23:35Z</dcterms:created>
  <dcterms:modified xsi:type="dcterms:W3CDTF">2017-05-25T00:29:27Z</dcterms:modified>
</cp:coreProperties>
</file>